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61" r:id="rId4"/>
    <p:sldId id="258" r:id="rId5"/>
    <p:sldId id="259" r:id="rId6"/>
    <p:sldId id="262" r:id="rId7"/>
    <p:sldId id="260"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DEC6C6-EA55-4F35-8824-561E8EE76D46}" type="datetimeFigureOut">
              <a:rPr lang="fr-FR" smtClean="0"/>
              <a:pPr/>
              <a:t>24/11/2009</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E2920A-D90F-4427-8936-7F0B0DE23153}"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61E2920A-D90F-4427-8936-7F0B0DE23153}" type="slidenum">
              <a:rPr lang="fr-FR" smtClean="0"/>
              <a:pPr/>
              <a:t>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61E2920A-D90F-4427-8936-7F0B0DE23153}" type="slidenum">
              <a:rPr lang="fr-FR" smtClean="0"/>
              <a:pPr/>
              <a:t>2</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61E2920A-D90F-4427-8936-7F0B0DE23153}" type="slidenum">
              <a:rPr lang="fr-FR" smtClean="0"/>
              <a:pPr/>
              <a:t>3</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61E2920A-D90F-4427-8936-7F0B0DE23153}" type="slidenum">
              <a:rPr lang="fr-FR" smtClean="0"/>
              <a:pPr/>
              <a:t>4</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61E2920A-D90F-4427-8936-7F0B0DE23153}" type="slidenum">
              <a:rPr lang="fr-FR" smtClean="0"/>
              <a:pPr/>
              <a:t>5</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61E2920A-D90F-4427-8936-7F0B0DE23153}" type="slidenum">
              <a:rPr lang="fr-FR" smtClean="0"/>
              <a:pPr/>
              <a:t>6</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61E2920A-D90F-4427-8936-7F0B0DE23153}" type="slidenum">
              <a:rPr lang="fr-FR" smtClean="0"/>
              <a:pPr/>
              <a:t>7</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6904D394-9284-4D60-AD59-BADABE4D5824}" type="datetimeFigureOut">
              <a:rPr lang="fr-FR" smtClean="0"/>
              <a:pPr/>
              <a:t>24/11/2009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4DBAFE1-116A-4056-8B65-4FFA3FA55D67}"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904D394-9284-4D60-AD59-BADABE4D5824}" type="datetimeFigureOut">
              <a:rPr lang="fr-FR" smtClean="0"/>
              <a:pPr/>
              <a:t>24/11/2009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4DBAFE1-116A-4056-8B65-4FFA3FA55D67}"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904D394-9284-4D60-AD59-BADABE4D5824}" type="datetimeFigureOut">
              <a:rPr lang="fr-FR" smtClean="0"/>
              <a:pPr/>
              <a:t>24/11/2009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4DBAFE1-116A-4056-8B65-4FFA3FA55D67}"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904D394-9284-4D60-AD59-BADABE4D5824}" type="datetimeFigureOut">
              <a:rPr lang="fr-FR" smtClean="0"/>
              <a:pPr/>
              <a:t>24/11/2009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4DBAFE1-116A-4056-8B65-4FFA3FA55D67}"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6904D394-9284-4D60-AD59-BADABE4D5824}" type="datetimeFigureOut">
              <a:rPr lang="fr-FR" smtClean="0"/>
              <a:pPr/>
              <a:t>24/11/2009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4DBAFE1-116A-4056-8B65-4FFA3FA55D67}"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6904D394-9284-4D60-AD59-BADABE4D5824}" type="datetimeFigureOut">
              <a:rPr lang="fr-FR" smtClean="0"/>
              <a:pPr/>
              <a:t>24/11/2009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4DBAFE1-116A-4056-8B65-4FFA3FA55D67}"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6904D394-9284-4D60-AD59-BADABE4D5824}" type="datetimeFigureOut">
              <a:rPr lang="fr-FR" smtClean="0"/>
              <a:pPr/>
              <a:t>24/11/2009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4DBAFE1-116A-4056-8B65-4FFA3FA55D67}"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6904D394-9284-4D60-AD59-BADABE4D5824}" type="datetimeFigureOut">
              <a:rPr lang="fr-FR" smtClean="0"/>
              <a:pPr/>
              <a:t>24/11/2009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4DBAFE1-116A-4056-8B65-4FFA3FA55D67}"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904D394-9284-4D60-AD59-BADABE4D5824}" type="datetimeFigureOut">
              <a:rPr lang="fr-FR" smtClean="0"/>
              <a:pPr/>
              <a:t>24/11/2009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4DBAFE1-116A-4056-8B65-4FFA3FA55D67}"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904D394-9284-4D60-AD59-BADABE4D5824}" type="datetimeFigureOut">
              <a:rPr lang="fr-FR" smtClean="0"/>
              <a:pPr/>
              <a:t>24/11/2009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4DBAFE1-116A-4056-8B65-4FFA3FA55D67}"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904D394-9284-4D60-AD59-BADABE4D5824}" type="datetimeFigureOut">
              <a:rPr lang="fr-FR" smtClean="0"/>
              <a:pPr/>
              <a:t>24/11/2009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4DBAFE1-116A-4056-8B65-4FFA3FA55D67}"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04D394-9284-4D60-AD59-BADABE4D5824}" type="datetimeFigureOut">
              <a:rPr lang="fr-FR" smtClean="0"/>
              <a:pPr/>
              <a:t>24/11/2009</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DBAFE1-116A-4056-8B65-4FFA3FA55D67}"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brettonwoodsproject.org/"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1714488"/>
            <a:ext cx="7772400" cy="1612901"/>
          </a:xfrm>
        </p:spPr>
        <p:txBody>
          <a:bodyPr>
            <a:normAutofit fontScale="90000"/>
          </a:bodyPr>
          <a:lstStyle/>
          <a:p>
            <a:pPr lvl="0"/>
            <a:r>
              <a:rPr lang="fr-FR" sz="4000" dirty="0" smtClean="0"/>
              <a:t>2. LES DIFFÉRENTS ESPACES POUR LE PLAIDOYER AU NIVEAU INTERNATIONAL </a:t>
            </a:r>
            <a:r>
              <a:rPr lang="fr-FR" dirty="0"/>
              <a:t/>
            </a:r>
            <a:br>
              <a:rPr lang="fr-FR" dirty="0"/>
            </a:br>
            <a:endParaRPr lang="fr-FR" dirty="0"/>
          </a:p>
        </p:txBody>
      </p:sp>
      <p:sp>
        <p:nvSpPr>
          <p:cNvPr id="3" name="Sous-titre 2"/>
          <p:cNvSpPr>
            <a:spLocks noGrp="1"/>
          </p:cNvSpPr>
          <p:nvPr>
            <p:ph type="subTitle" idx="1"/>
          </p:nvPr>
        </p:nvSpPr>
        <p:spPr/>
        <p:txBody>
          <a:bodyPr/>
          <a:lstStyle/>
          <a:p>
            <a:r>
              <a:rPr lang="fr-FR" dirty="0" err="1" smtClean="0"/>
              <a:t>Zo</a:t>
            </a:r>
            <a:r>
              <a:rPr lang="fr-FR" dirty="0" smtClean="0"/>
              <a:t> </a:t>
            </a:r>
            <a:r>
              <a:rPr lang="fr-FR" dirty="0" err="1" smtClean="0"/>
              <a:t>Randriamaro</a:t>
            </a:r>
            <a:endParaRPr lang="fr-FR" dirty="0" smtClean="0"/>
          </a:p>
          <a:p>
            <a:r>
              <a:rPr lang="fr-FR" dirty="0" smtClean="0"/>
              <a:t>DAWN</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t>Le cadre institutionnel de la gouvernance mondiale</a:t>
            </a:r>
            <a:r>
              <a:rPr lang="fr-FR" dirty="0"/>
              <a:t> </a:t>
            </a:r>
          </a:p>
        </p:txBody>
      </p:sp>
      <p:sp>
        <p:nvSpPr>
          <p:cNvPr id="3" name="Espace réservé du contenu 2"/>
          <p:cNvSpPr>
            <a:spLocks noGrp="1"/>
          </p:cNvSpPr>
          <p:nvPr>
            <p:ph idx="1"/>
          </p:nvPr>
        </p:nvSpPr>
        <p:spPr/>
        <p:txBody>
          <a:bodyPr>
            <a:noAutofit/>
          </a:bodyPr>
          <a:lstStyle/>
          <a:p>
            <a:r>
              <a:rPr lang="fr-FR" sz="2000" b="1" dirty="0" smtClean="0"/>
              <a:t>ONU</a:t>
            </a:r>
            <a:r>
              <a:rPr lang="fr-FR" sz="2000" dirty="0" smtClean="0"/>
              <a:t>: organe suprême = Assemblée Générale des Etats membres, avec un </a:t>
            </a:r>
            <a:r>
              <a:rPr lang="fr-FR" sz="2000" u="sng" dirty="0" smtClean="0"/>
              <a:t>Conseil Economique et Social </a:t>
            </a:r>
            <a:r>
              <a:rPr lang="fr-FR" sz="2000" dirty="0" smtClean="0"/>
              <a:t>(ECOSOC) qui ne joue pas le rôle qu’il devrait jouer; </a:t>
            </a:r>
          </a:p>
          <a:p>
            <a:r>
              <a:rPr lang="fr-FR" sz="2000" u="sng" dirty="0" smtClean="0"/>
              <a:t>Conseil </a:t>
            </a:r>
            <a:r>
              <a:rPr lang="fr-FR" sz="2000" u="sng" dirty="0"/>
              <a:t>de Sécurité</a:t>
            </a:r>
            <a:r>
              <a:rPr lang="fr-FR" sz="2000" dirty="0"/>
              <a:t> </a:t>
            </a:r>
            <a:r>
              <a:rPr lang="fr-FR" sz="2000" dirty="0" smtClean="0"/>
              <a:t>composé de représentants des grandes puissances;</a:t>
            </a:r>
          </a:p>
          <a:p>
            <a:r>
              <a:rPr lang="fr-FR" sz="2000" u="sng" dirty="0" smtClean="0"/>
              <a:t>UNESCO</a:t>
            </a:r>
            <a:r>
              <a:rPr lang="fr-FR" sz="2000" dirty="0" smtClean="0"/>
              <a:t>: agence chargée des questions de l’éducation, des sciences et de la culture. </a:t>
            </a:r>
          </a:p>
          <a:p>
            <a:r>
              <a:rPr lang="fr-FR" sz="2000" u="sng" dirty="0" smtClean="0"/>
              <a:t>Convention-cadre sur les changements climatiques </a:t>
            </a:r>
            <a:r>
              <a:rPr lang="fr-FR" sz="2000" dirty="0" smtClean="0"/>
              <a:t>(UNFCC): une </a:t>
            </a:r>
            <a:r>
              <a:rPr lang="fr-FR" sz="2000" u="sng" dirty="0" smtClean="0"/>
              <a:t>Conférence des Parties (COP) </a:t>
            </a:r>
            <a:r>
              <a:rPr lang="fr-FR" sz="2000" dirty="0" smtClean="0"/>
              <a:t>se réunit tous les ans depuis 1995 pour prendre des décisions et résolutions pour sa mise en œuvre. Le protocole de Kyoto sur la réduction des émissions de gaz à effets de serre adopté en 1997 en fait partie. Le mécanisme financier de la Convention est constitué par le </a:t>
            </a:r>
            <a:r>
              <a:rPr lang="fr-FR" sz="2000" i="1" dirty="0" smtClean="0"/>
              <a:t>Global </a:t>
            </a:r>
            <a:r>
              <a:rPr lang="fr-FR" sz="2000" i="1" dirty="0" err="1" smtClean="0"/>
              <a:t>Environment</a:t>
            </a:r>
            <a:r>
              <a:rPr lang="fr-FR" sz="2000" i="1" dirty="0" smtClean="0"/>
              <a:t> </a:t>
            </a:r>
            <a:r>
              <a:rPr lang="fr-FR" sz="2000" i="1" dirty="0" err="1" smtClean="0"/>
              <a:t>Facility</a:t>
            </a:r>
            <a:r>
              <a:rPr lang="fr-FR" sz="2000" i="1" dirty="0" smtClean="0"/>
              <a:t> </a:t>
            </a:r>
            <a:r>
              <a:rPr lang="fr-FR" sz="2000" dirty="0" smtClean="0"/>
              <a:t>et le </a:t>
            </a:r>
            <a:r>
              <a:rPr lang="fr-FR" sz="2000" i="1" dirty="0" smtClean="0"/>
              <a:t>Clean </a:t>
            </a:r>
            <a:r>
              <a:rPr lang="fr-FR" sz="2000" i="1" dirty="0" err="1" smtClean="0"/>
              <a:t>Development</a:t>
            </a:r>
            <a:r>
              <a:rPr lang="fr-FR" sz="2000" i="1" dirty="0" smtClean="0"/>
              <a:t> </a:t>
            </a:r>
            <a:r>
              <a:rPr lang="fr-FR" sz="2000" i="1" dirty="0" err="1" smtClean="0"/>
              <a:t>Mechanism</a:t>
            </a:r>
            <a:r>
              <a:rPr lang="fr-FR" sz="2000" dirty="0" smtClean="0"/>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Le cadre institutionnel de la gouvernance mondiale</a:t>
            </a:r>
            <a:endParaRPr lang="fr-FR" dirty="0"/>
          </a:p>
        </p:txBody>
      </p:sp>
      <p:sp>
        <p:nvSpPr>
          <p:cNvPr id="3" name="Espace réservé du contenu 2"/>
          <p:cNvSpPr>
            <a:spLocks noGrp="1"/>
          </p:cNvSpPr>
          <p:nvPr>
            <p:ph idx="1"/>
          </p:nvPr>
        </p:nvSpPr>
        <p:spPr/>
        <p:txBody>
          <a:bodyPr>
            <a:normAutofit fontScale="55000" lnSpcReduction="20000"/>
          </a:bodyPr>
          <a:lstStyle/>
          <a:p>
            <a:r>
              <a:rPr lang="fr-FR" sz="3800" dirty="0" smtClean="0"/>
              <a:t>Les grandes conférences des Nations Unies ont constitué des étapes charnières dans l’avancée vers l’égalité </a:t>
            </a:r>
            <a:r>
              <a:rPr lang="fr-FR" sz="3800" dirty="0" smtClean="0"/>
              <a:t>entre les </a:t>
            </a:r>
            <a:r>
              <a:rPr lang="fr-FR" sz="3800" dirty="0" smtClean="0"/>
              <a:t>sexes et la reconnaissance des droits des femmes, malgré l’opposition  de certains pays membres et les attaques des fondamentalistes. </a:t>
            </a:r>
          </a:p>
          <a:p>
            <a:r>
              <a:rPr lang="fr-FR" sz="3800" dirty="0" smtClean="0"/>
              <a:t>La création récente d’une entité chargée des questions de genre et des droits des femmes dirigée par un (e) </a:t>
            </a:r>
            <a:r>
              <a:rPr lang="fr-FR" sz="3800" dirty="0" err="1" smtClean="0"/>
              <a:t>Sous-Secrétaire</a:t>
            </a:r>
            <a:r>
              <a:rPr lang="fr-FR" sz="3800" dirty="0" smtClean="0"/>
              <a:t> Général  est </a:t>
            </a:r>
            <a:r>
              <a:rPr lang="fr-FR" sz="3800" dirty="0" err="1" smtClean="0"/>
              <a:t>dûe</a:t>
            </a:r>
            <a:r>
              <a:rPr lang="fr-FR" sz="3800" dirty="0" smtClean="0"/>
              <a:t> </a:t>
            </a:r>
            <a:r>
              <a:rPr lang="fr-FR" sz="3800" dirty="0" smtClean="0"/>
              <a:t>pour une large part au plaidoyer mené par les mouvements des femmes depuis plusieurs années.</a:t>
            </a:r>
          </a:p>
          <a:p>
            <a:pPr>
              <a:buNone/>
            </a:pPr>
            <a:r>
              <a:rPr lang="fr-FR" sz="3800" b="1" dirty="0" smtClean="0"/>
              <a:t>Organisation Mondiale du Commerce (OMC)</a:t>
            </a:r>
          </a:p>
          <a:p>
            <a:r>
              <a:rPr lang="fr-FR" sz="3800" dirty="0" smtClean="0"/>
              <a:t>L’OMC résulte du huitième cycle de négociations de l’Accord général sur les tarifs et le commerce (</a:t>
            </a:r>
            <a:r>
              <a:rPr lang="fr-FR" sz="3800" i="1" dirty="0" smtClean="0"/>
              <a:t>GATT</a:t>
            </a:r>
            <a:r>
              <a:rPr lang="fr-FR" sz="3800" dirty="0" smtClean="0"/>
              <a:t>).  A l’origine, cet Accord fut créé en 1947 par les Etats-Unis et 22 autres pays qui étaient en désaccord avec la mise en place d’une Organisation Internationale du Commerce par le Conseil Economique et Social des Nations Unies dans le cadre de la Conférence Internationale sur le Commerce et l’Emploi de La Havane en 1948.</a:t>
            </a:r>
          </a:p>
          <a:p>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L’OMC</a:t>
            </a:r>
            <a:endParaRPr lang="fr-FR" dirty="0"/>
          </a:p>
        </p:txBody>
      </p:sp>
      <p:sp>
        <p:nvSpPr>
          <p:cNvPr id="3" name="Espace réservé du contenu 2"/>
          <p:cNvSpPr>
            <a:spLocks noGrp="1"/>
          </p:cNvSpPr>
          <p:nvPr>
            <p:ph idx="1"/>
          </p:nvPr>
        </p:nvSpPr>
        <p:spPr/>
        <p:txBody>
          <a:bodyPr>
            <a:normAutofit lnSpcReduction="10000"/>
          </a:bodyPr>
          <a:lstStyle/>
          <a:p>
            <a:r>
              <a:rPr lang="fr-FR" sz="2000" dirty="0" smtClean="0"/>
              <a:t>A cette époque, les pays africains n’étaient pas encore indépendants et étaient exclus des prises de décisions, bien qu’ils soient liés par les engagements pris par les puissances coloniales.  L’application des règles et des </a:t>
            </a:r>
            <a:r>
              <a:rPr lang="fr-FR" sz="2000" b="1" dirty="0" smtClean="0"/>
              <a:t>principes </a:t>
            </a:r>
            <a:r>
              <a:rPr lang="fr-FR" sz="2000" dirty="0" smtClean="0"/>
              <a:t>du GATT (</a:t>
            </a:r>
            <a:r>
              <a:rPr lang="fr-FR" sz="2000" b="1" dirty="0" smtClean="0"/>
              <a:t>clause de la nation la plus favorisée; traitement national; réciprocité</a:t>
            </a:r>
            <a:r>
              <a:rPr lang="fr-FR" sz="2000" dirty="0" smtClean="0"/>
              <a:t>)  a surtout favorisé les grandes puissances commerciales.</a:t>
            </a:r>
          </a:p>
          <a:p>
            <a:r>
              <a:rPr lang="fr-FR" sz="2000" dirty="0" smtClean="0"/>
              <a:t>134 pays sont maintenant membres de l’OMC qui </a:t>
            </a:r>
            <a:r>
              <a:rPr lang="fr-FR" sz="2000" b="1" dirty="0" smtClean="0"/>
              <a:t>couvre non seulement les produits industriels, mais aussi des domaines comme l’agriculture, les services, les investissements, les brevets, la transformation des organismes vivants, et les activités culturelles.</a:t>
            </a:r>
            <a:r>
              <a:rPr lang="fr-FR" sz="2000" dirty="0" smtClean="0"/>
              <a:t>  </a:t>
            </a:r>
            <a:r>
              <a:rPr lang="fr-FR" sz="2000" b="1" dirty="0" smtClean="0"/>
              <a:t>L’éducation fait aussi partie des domaines qui pourraient être concernés</a:t>
            </a:r>
            <a:r>
              <a:rPr lang="fr-FR" sz="2000" dirty="0" smtClean="0"/>
              <a:t>.</a:t>
            </a:r>
          </a:p>
          <a:p>
            <a:r>
              <a:rPr lang="fr-FR" sz="2000" dirty="0" smtClean="0"/>
              <a:t>L’élargissement du champ d’action de l’OMC implique l’insertion dans la logique de marché de toutes les activités humaines liées à ces domaines, ainsi que la mise en concurrence de pays à différents niveaux de développement suivant le principe des avantages comparatifs.</a:t>
            </a:r>
          </a:p>
          <a:p>
            <a:pPr>
              <a:buNone/>
            </a:pPr>
            <a:endParaRPr lang="fr-FR"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L’OMC</a:t>
            </a:r>
            <a:endParaRPr lang="fr-FR" dirty="0"/>
          </a:p>
        </p:txBody>
      </p:sp>
      <p:sp>
        <p:nvSpPr>
          <p:cNvPr id="3" name="Espace réservé du contenu 2"/>
          <p:cNvSpPr>
            <a:spLocks noGrp="1"/>
          </p:cNvSpPr>
          <p:nvPr>
            <p:ph idx="1"/>
          </p:nvPr>
        </p:nvSpPr>
        <p:spPr>
          <a:xfrm>
            <a:off x="357158" y="1600200"/>
            <a:ext cx="8329642" cy="5043510"/>
          </a:xfrm>
        </p:spPr>
        <p:txBody>
          <a:bodyPr>
            <a:noAutofit/>
          </a:bodyPr>
          <a:lstStyle/>
          <a:p>
            <a:r>
              <a:rPr lang="fr-FR" sz="2000" dirty="0" smtClean="0"/>
              <a:t>Selon la théorie néolibérale, la libéralisation du commerce bénéficiera non seulement aux firmes, mais aussi aux producteurs grâce à la concurrence qui devrait les entraîner à améliorer leur compétitivité, ainsi qu’aux consommateurs qui devraient pouvoir dégager des ressources financières pour des dépenses nouvelles grâce à la baisse des prix.  La réalité dans les pays africains indique cependant qu’ils n’ont pas bénéficié des trois décennies de libéralisation commerciale. </a:t>
            </a:r>
          </a:p>
          <a:p>
            <a:r>
              <a:rPr lang="fr-FR" sz="2000" dirty="0" smtClean="0"/>
              <a:t>De plus, l’OMC ne se limite pas à l’élimination des barrières </a:t>
            </a:r>
            <a:r>
              <a:rPr lang="fr-FR" sz="2000" dirty="0" smtClean="0"/>
              <a:t>tarifaires</a:t>
            </a:r>
            <a:r>
              <a:rPr lang="fr-FR" sz="2000" dirty="0" smtClean="0"/>
              <a:t>, mais touche également à toutes les mesures qu’elle considère comme susceptibles de constituer des discriminations ou des barrières commerciales. Ex: les subventions en faveur des petits producteurs ou des femmes. </a:t>
            </a:r>
          </a:p>
          <a:p>
            <a:r>
              <a:rPr lang="fr-FR" sz="2000" dirty="0" smtClean="0"/>
              <a:t>L’OMC est un organisme indépendant avec sa logique propre et disposant des moyens pour imposer  ses règles. Son mode de fonctionnement n’est démocratique qu’en théorie, et sa transparence a été souvent mise en question.  </a:t>
            </a:r>
            <a:endParaRPr lang="fr-FR" sz="2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Principaux acteurs de la gouvernance mondiale</a:t>
            </a:r>
            <a:endParaRPr lang="fr-FR" dirty="0"/>
          </a:p>
        </p:txBody>
      </p:sp>
      <p:sp>
        <p:nvSpPr>
          <p:cNvPr id="3" name="Espace réservé du contenu 2"/>
          <p:cNvSpPr>
            <a:spLocks noGrp="1"/>
          </p:cNvSpPr>
          <p:nvPr>
            <p:ph idx="1"/>
          </p:nvPr>
        </p:nvSpPr>
        <p:spPr/>
        <p:txBody>
          <a:bodyPr>
            <a:normAutofit/>
          </a:bodyPr>
          <a:lstStyle/>
          <a:p>
            <a:pPr>
              <a:lnSpc>
                <a:spcPct val="90000"/>
              </a:lnSpc>
              <a:buNone/>
            </a:pPr>
            <a:r>
              <a:rPr lang="fr-FR" b="1" dirty="0" smtClean="0"/>
              <a:t>OMC</a:t>
            </a:r>
            <a:r>
              <a:rPr lang="fr-FR" dirty="0" smtClean="0"/>
              <a:t>: </a:t>
            </a:r>
          </a:p>
          <a:p>
            <a:pPr>
              <a:lnSpc>
                <a:spcPct val="90000"/>
              </a:lnSpc>
            </a:pPr>
            <a:r>
              <a:rPr lang="en-US" b="1" dirty="0" smtClean="0"/>
              <a:t>QUAD</a:t>
            </a:r>
            <a:r>
              <a:rPr lang="en-US" dirty="0" smtClean="0"/>
              <a:t> – US, EU, </a:t>
            </a:r>
            <a:r>
              <a:rPr lang="en-US" dirty="0" err="1" smtClean="0"/>
              <a:t>Japon</a:t>
            </a:r>
            <a:r>
              <a:rPr lang="en-US" dirty="0" smtClean="0"/>
              <a:t>, Canada (note: EU </a:t>
            </a:r>
            <a:r>
              <a:rPr lang="en-US" dirty="0" err="1" smtClean="0"/>
              <a:t>veut</a:t>
            </a:r>
            <a:r>
              <a:rPr lang="en-US" dirty="0" smtClean="0"/>
              <a:t> </a:t>
            </a:r>
            <a:r>
              <a:rPr lang="en-US" dirty="0" err="1" smtClean="0"/>
              <a:t>contrer</a:t>
            </a:r>
            <a:r>
              <a:rPr lang="en-US" dirty="0" smtClean="0"/>
              <a:t> </a:t>
            </a:r>
            <a:r>
              <a:rPr lang="en-US" dirty="0" err="1" smtClean="0"/>
              <a:t>l’hégémonie</a:t>
            </a:r>
            <a:r>
              <a:rPr lang="en-US" dirty="0" smtClean="0"/>
              <a:t> des USA)</a:t>
            </a:r>
          </a:p>
          <a:p>
            <a:pPr>
              <a:lnSpc>
                <a:spcPct val="90000"/>
              </a:lnSpc>
            </a:pPr>
            <a:r>
              <a:rPr lang="en-US" b="1" dirty="0" smtClean="0"/>
              <a:t>CAIRNS Group</a:t>
            </a:r>
            <a:r>
              <a:rPr lang="en-US" dirty="0" smtClean="0"/>
              <a:t> – QUAD Plus PED qui </a:t>
            </a:r>
            <a:r>
              <a:rPr lang="en-US" dirty="0" err="1" smtClean="0"/>
              <a:t>veulent</a:t>
            </a:r>
            <a:r>
              <a:rPr lang="en-US" dirty="0" smtClean="0"/>
              <a:t> la </a:t>
            </a:r>
            <a:r>
              <a:rPr lang="en-US" dirty="0" err="1" smtClean="0"/>
              <a:t>libéralisation</a:t>
            </a:r>
            <a:r>
              <a:rPr lang="en-US" smtClean="0"/>
              <a:t>  </a:t>
            </a:r>
            <a:r>
              <a:rPr lang="en-US" dirty="0" smtClean="0"/>
              <a:t>de </a:t>
            </a:r>
            <a:r>
              <a:rPr lang="en-US" dirty="0" err="1" smtClean="0"/>
              <a:t>l’agriculture</a:t>
            </a:r>
            <a:endParaRPr lang="en-US" dirty="0" smtClean="0"/>
          </a:p>
          <a:p>
            <a:pPr>
              <a:lnSpc>
                <a:spcPct val="90000"/>
              </a:lnSpc>
            </a:pPr>
            <a:r>
              <a:rPr lang="en-US" b="1" dirty="0" smtClean="0"/>
              <a:t>GROUP OF 77</a:t>
            </a:r>
            <a:r>
              <a:rPr lang="en-US" dirty="0" smtClean="0"/>
              <a:t> – “review, repair &amp; reform ”</a:t>
            </a:r>
          </a:p>
          <a:p>
            <a:pPr>
              <a:lnSpc>
                <a:spcPct val="90000"/>
              </a:lnSpc>
            </a:pPr>
            <a:r>
              <a:rPr lang="en-US" b="1" dirty="0" smtClean="0"/>
              <a:t>LDC (Least Developed Countries)</a:t>
            </a:r>
            <a:r>
              <a:rPr lang="en-US" dirty="0" smtClean="0"/>
              <a:t> – </a:t>
            </a:r>
            <a:r>
              <a:rPr lang="en-US" dirty="0" err="1" smtClean="0"/>
              <a:t>cherchent</a:t>
            </a:r>
            <a:r>
              <a:rPr lang="en-US" dirty="0" smtClean="0"/>
              <a:t>  </a:t>
            </a:r>
            <a:r>
              <a:rPr lang="en-US" dirty="0" err="1" smtClean="0"/>
              <a:t>Traitement</a:t>
            </a:r>
            <a:r>
              <a:rPr lang="en-US" dirty="0" smtClean="0"/>
              <a:t> </a:t>
            </a:r>
            <a:r>
              <a:rPr lang="en-US" dirty="0" err="1" smtClean="0"/>
              <a:t>Spécial</a:t>
            </a:r>
            <a:r>
              <a:rPr lang="en-US" dirty="0" smtClean="0"/>
              <a:t> et </a:t>
            </a:r>
            <a:r>
              <a:rPr lang="en-US" dirty="0" err="1" smtClean="0"/>
              <a:t>Différencié</a:t>
            </a:r>
            <a:endParaRPr lang="en-US" dirty="0" smtClean="0"/>
          </a:p>
          <a:p>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Principaux acteurs de la gouvernance mondiale</a:t>
            </a:r>
            <a:endParaRPr lang="fr-FR" dirty="0"/>
          </a:p>
        </p:txBody>
      </p:sp>
      <p:sp>
        <p:nvSpPr>
          <p:cNvPr id="3" name="Espace réservé du contenu 2"/>
          <p:cNvSpPr>
            <a:spLocks noGrp="1"/>
          </p:cNvSpPr>
          <p:nvPr>
            <p:ph idx="1"/>
          </p:nvPr>
        </p:nvSpPr>
        <p:spPr/>
        <p:txBody>
          <a:bodyPr>
            <a:normAutofit fontScale="92500" lnSpcReduction="10000"/>
          </a:bodyPr>
          <a:lstStyle/>
          <a:p>
            <a:r>
              <a:rPr lang="fr-FR" sz="2200" b="1" dirty="0" smtClean="0"/>
              <a:t>OCDE:  </a:t>
            </a:r>
            <a:r>
              <a:rPr lang="fr-FR" sz="2200" dirty="0" smtClean="0"/>
              <a:t>regroupe les pays riches et joue un rôle central dans la définition des politiques de coopération au développement, y compris l’aide et la mise en œuvre des Déclarations sur l’efficacité de l’aide.</a:t>
            </a:r>
          </a:p>
          <a:p>
            <a:r>
              <a:rPr lang="fr-FR" sz="2200" b="1" dirty="0"/>
              <a:t>Institutions de </a:t>
            </a:r>
            <a:r>
              <a:rPr lang="fr-FR" sz="2200" b="1" dirty="0" err="1"/>
              <a:t>Bretton</a:t>
            </a:r>
            <a:r>
              <a:rPr lang="fr-FR" sz="2200" b="1" dirty="0"/>
              <a:t> </a:t>
            </a:r>
            <a:r>
              <a:rPr lang="fr-FR" sz="2200" b="1" dirty="0" err="1" smtClean="0"/>
              <a:t>Woods</a:t>
            </a:r>
            <a:r>
              <a:rPr lang="fr-FR" sz="2200" b="1" dirty="0" smtClean="0"/>
              <a:t>: la Banque Mondiale</a:t>
            </a:r>
            <a:r>
              <a:rPr lang="fr-FR" sz="2200" dirty="0" smtClean="0"/>
              <a:t> a été créée en 1944 et le </a:t>
            </a:r>
            <a:r>
              <a:rPr lang="fr-FR" sz="2200" b="1" dirty="0" smtClean="0"/>
              <a:t>FMI</a:t>
            </a:r>
            <a:r>
              <a:rPr lang="fr-FR" sz="2200" dirty="0" smtClean="0"/>
              <a:t> en 1945 en tant que piliers du système économique international de l’après-guerre. Ces institutions échappent au contrôle des Nations Unies et sont contrôlées par les pays riches qui détiennent la majorité des parts parmi leurs bailleurs. Elles sont les gardiennes de l’orthodoxie néolibérale et les architectes des programmes d’ajustement structurel et des DSRP liés à l’initiative en faveur des PPTE. (voir </a:t>
            </a:r>
            <a:r>
              <a:rPr lang="fr-FR" sz="2200" dirty="0">
                <a:hlinkClick r:id="rId3"/>
              </a:rPr>
              <a:t>http://</a:t>
            </a:r>
            <a:r>
              <a:rPr lang="fr-FR" sz="2200" dirty="0" smtClean="0">
                <a:hlinkClick r:id="rId3"/>
              </a:rPr>
              <a:t>brettonwoodsproject.org</a:t>
            </a:r>
            <a:r>
              <a:rPr lang="fr-FR" sz="2200" dirty="0" smtClean="0"/>
              <a:t>)</a:t>
            </a:r>
          </a:p>
          <a:p>
            <a:r>
              <a:rPr lang="fr-FR" sz="2200" b="1" dirty="0" smtClean="0"/>
              <a:t>G8; G20; G77</a:t>
            </a:r>
            <a:r>
              <a:rPr lang="fr-FR" sz="2200" dirty="0" smtClean="0"/>
              <a:t>: groupes </a:t>
            </a:r>
            <a:r>
              <a:rPr lang="fr-FR" sz="2200" i="1" dirty="0" smtClean="0"/>
              <a:t>ad hoc </a:t>
            </a:r>
            <a:r>
              <a:rPr lang="fr-FR" sz="2200" dirty="0" smtClean="0"/>
              <a:t>pour les processus de négociation qui n’ont pas officiellement de pouvoir de décision, mais qui ont une grande influence  sur les processus de prise de décision au sein de l’ONU et de l’OMC.</a:t>
            </a:r>
          </a:p>
          <a:p>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308</TotalTime>
  <Words>779</Words>
  <Application>Microsoft Office PowerPoint</Application>
  <PresentationFormat>Affichage à l'écran (4:3)</PresentationFormat>
  <Paragraphs>38</Paragraphs>
  <Slides>7</Slides>
  <Notes>7</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Thème Office</vt:lpstr>
      <vt:lpstr>2. LES DIFFÉRENTS ESPACES POUR LE PLAIDOYER AU NIVEAU INTERNATIONAL  </vt:lpstr>
      <vt:lpstr>Le cadre institutionnel de la gouvernance mondiale </vt:lpstr>
      <vt:lpstr>Le cadre institutionnel de la gouvernance mondiale</vt:lpstr>
      <vt:lpstr>L’OMC</vt:lpstr>
      <vt:lpstr>L’OMC</vt:lpstr>
      <vt:lpstr>Principaux acteurs de la gouvernance mondiale</vt:lpstr>
      <vt:lpstr>Principaux acteurs de la gouvernance mondiale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LES DIFFÉRENTS ESPACES POUR LE PLAIDOYER AU NIVEAU INTERNATIONAL  </dc:title>
  <dc:creator>razo</dc:creator>
  <cp:lastModifiedBy>razo</cp:lastModifiedBy>
  <cp:revision>45</cp:revision>
  <dcterms:created xsi:type="dcterms:W3CDTF">2009-10-05T01:00:17Z</dcterms:created>
  <dcterms:modified xsi:type="dcterms:W3CDTF">2009-11-24T21:40:57Z</dcterms:modified>
</cp:coreProperties>
</file>